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5"/>
  </p:notesMasterIdLst>
  <p:sldIdLst>
    <p:sldId id="354" r:id="rId2"/>
    <p:sldId id="257" r:id="rId3"/>
    <p:sldId id="259" r:id="rId4"/>
    <p:sldId id="371" r:id="rId5"/>
    <p:sldId id="387" r:id="rId6"/>
    <p:sldId id="258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35" r:id="rId26"/>
    <p:sldId id="331" r:id="rId27"/>
    <p:sldId id="332" r:id="rId28"/>
    <p:sldId id="333" r:id="rId29"/>
    <p:sldId id="334" r:id="rId30"/>
    <p:sldId id="279" r:id="rId31"/>
    <p:sldId id="280" r:id="rId32"/>
    <p:sldId id="281" r:id="rId33"/>
    <p:sldId id="282" r:id="rId34"/>
    <p:sldId id="343" r:id="rId35"/>
    <p:sldId id="344" r:id="rId36"/>
    <p:sldId id="345" r:id="rId37"/>
    <p:sldId id="283" r:id="rId38"/>
    <p:sldId id="362" r:id="rId39"/>
    <p:sldId id="356" r:id="rId40"/>
    <p:sldId id="357" r:id="rId41"/>
    <p:sldId id="358" r:id="rId42"/>
    <p:sldId id="310" r:id="rId43"/>
    <p:sldId id="286" r:id="rId44"/>
    <p:sldId id="287" r:id="rId45"/>
    <p:sldId id="288" r:id="rId46"/>
    <p:sldId id="289" r:id="rId47"/>
    <p:sldId id="290" r:id="rId48"/>
    <p:sldId id="292" r:id="rId49"/>
    <p:sldId id="346" r:id="rId50"/>
    <p:sldId id="348" r:id="rId51"/>
    <p:sldId id="293" r:id="rId52"/>
    <p:sldId id="294" r:id="rId53"/>
    <p:sldId id="315" r:id="rId54"/>
    <p:sldId id="316" r:id="rId55"/>
    <p:sldId id="317" r:id="rId56"/>
    <p:sldId id="318" r:id="rId57"/>
    <p:sldId id="319" r:id="rId58"/>
    <p:sldId id="320" r:id="rId59"/>
    <p:sldId id="322" r:id="rId60"/>
    <p:sldId id="323" r:id="rId61"/>
    <p:sldId id="383" r:id="rId62"/>
    <p:sldId id="384" r:id="rId63"/>
    <p:sldId id="324" r:id="rId64"/>
    <p:sldId id="325" r:id="rId65"/>
    <p:sldId id="347" r:id="rId66"/>
    <p:sldId id="326" r:id="rId67"/>
    <p:sldId id="341" r:id="rId68"/>
    <p:sldId id="328" r:id="rId69"/>
    <p:sldId id="350" r:id="rId70"/>
    <p:sldId id="329" r:id="rId71"/>
    <p:sldId id="330" r:id="rId72"/>
    <p:sldId id="342" r:id="rId73"/>
    <p:sldId id="351" r:id="rId74"/>
    <p:sldId id="352" r:id="rId75"/>
    <p:sldId id="364" r:id="rId76"/>
    <p:sldId id="363" r:id="rId77"/>
    <p:sldId id="336" r:id="rId78"/>
    <p:sldId id="366" r:id="rId79"/>
    <p:sldId id="365" r:id="rId80"/>
    <p:sldId id="367" r:id="rId81"/>
    <p:sldId id="369" r:id="rId82"/>
    <p:sldId id="337" r:id="rId83"/>
    <p:sldId id="393" r:id="rId84"/>
    <p:sldId id="394" r:id="rId85"/>
    <p:sldId id="392" r:id="rId86"/>
    <p:sldId id="339" r:id="rId87"/>
    <p:sldId id="340" r:id="rId88"/>
    <p:sldId id="386" r:id="rId89"/>
    <p:sldId id="296" r:id="rId90"/>
    <p:sldId id="297" r:id="rId91"/>
    <p:sldId id="298" r:id="rId92"/>
    <p:sldId id="311" r:id="rId93"/>
    <p:sldId id="299" r:id="rId94"/>
    <p:sldId id="300" r:id="rId95"/>
    <p:sldId id="301" r:id="rId96"/>
    <p:sldId id="302" r:id="rId97"/>
    <p:sldId id="303" r:id="rId98"/>
    <p:sldId id="304" r:id="rId99"/>
    <p:sldId id="379" r:id="rId100"/>
    <p:sldId id="380" r:id="rId101"/>
    <p:sldId id="381" r:id="rId102"/>
    <p:sldId id="382" r:id="rId103"/>
    <p:sldId id="373" r:id="rId104"/>
    <p:sldId id="374" r:id="rId105"/>
    <p:sldId id="375" r:id="rId106"/>
    <p:sldId id="376" r:id="rId107"/>
    <p:sldId id="377" r:id="rId108"/>
    <p:sldId id="378" r:id="rId109"/>
    <p:sldId id="388" r:id="rId110"/>
    <p:sldId id="391" r:id="rId111"/>
    <p:sldId id="390" r:id="rId112"/>
    <p:sldId id="389" r:id="rId113"/>
    <p:sldId id="372" r:id="rId1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408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notesMaster" Target="notesMasters/notesMaster1.xml"/><Relationship Id="rId116" Type="http://schemas.openxmlformats.org/officeDocument/2006/relationships/printerSettings" Target="printerSettings/printerSettings1.bin"/><Relationship Id="rId117" Type="http://schemas.openxmlformats.org/officeDocument/2006/relationships/presProps" Target="presProps.xml"/><Relationship Id="rId118" Type="http://schemas.openxmlformats.org/officeDocument/2006/relationships/viewProps" Target="viewProps.xml"/><Relationship Id="rId119" Type="http://schemas.openxmlformats.org/officeDocument/2006/relationships/theme" Target="theme/theme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76258424"/>
        <c:axId val="595756648"/>
        <c:axId val="0"/>
      </c:bar3DChart>
      <c:catAx>
        <c:axId val="576258424"/>
        <c:scaling>
          <c:orientation val="minMax"/>
        </c:scaling>
        <c:delete val="1"/>
        <c:axPos val="b"/>
        <c:majorTickMark val="out"/>
        <c:minorTickMark val="none"/>
        <c:tickLblPos val="nextTo"/>
        <c:crossAx val="595756648"/>
        <c:crosses val="autoZero"/>
        <c:auto val="1"/>
        <c:lblAlgn val="ctr"/>
        <c:lblOffset val="100"/>
        <c:noMultiLvlLbl val="0"/>
      </c:catAx>
      <c:valAx>
        <c:axId val="595756648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576258424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03/05/2011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means: GPL, free</a:t>
            </a:r>
            <a:r>
              <a:rPr lang="en-US" baseline="0" dirty="0" smtClean="0"/>
              <a:t> as in beer for most uses (except OEM)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AGPL means if you’re free and open source, so are we.</a:t>
            </a:r>
          </a:p>
          <a:p>
            <a:r>
              <a:rPr lang="en-US" baseline="0" dirty="0" smtClean="0"/>
              <a:t>Commercial means if you’re commercial and in production (making money) then you have to treat us the same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79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Incidentally</a:t>
            </a:r>
            <a:r>
              <a:rPr lang="en-US" baseline="0" dirty="0" smtClean="0"/>
              <a:t> Richard Nixon becomes a Doctor Who character in the most recent series!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14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Finds who the </a:t>
            </a:r>
            <a:r>
              <a:rPr lang="en-US" dirty="0" err="1" smtClean="0"/>
              <a:t>Daleks</a:t>
            </a:r>
            <a:r>
              <a:rPr lang="en-US" baseline="0" dirty="0" smtClean="0"/>
              <a:t> are enemies of. </a:t>
            </a:r>
          </a:p>
          <a:p>
            <a:r>
              <a:rPr lang="en-US" baseline="0" dirty="0" smtClean="0"/>
              <a:t>Result: the Doctor (of course), the </a:t>
            </a:r>
            <a:r>
              <a:rPr lang="en-US" baseline="0" dirty="0" err="1" smtClean="0"/>
              <a:t>timelords</a:t>
            </a:r>
            <a:r>
              <a:rPr lang="en-US" baseline="0" dirty="0" smtClean="0"/>
              <a:t>, and the </a:t>
            </a:r>
            <a:r>
              <a:rPr lang="en-US" baseline="0" dirty="0" err="1" smtClean="0"/>
              <a:t>cybermen</a:t>
            </a:r>
            <a:r>
              <a:rPr lang="en-US" baseline="0" dirty="0" smtClean="0"/>
              <a:t>!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Note in this case the order doesn’t matter since we’re only going to depth one.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StopEvaluator</a:t>
            </a:r>
            <a:r>
              <a:rPr lang="en-US" baseline="0" dirty="0" smtClean="0"/>
              <a:t> can also be END_OF_GRAPH or custom implementation based on </a:t>
            </a:r>
            <a:r>
              <a:rPr lang="en-US" baseline="0" dirty="0" err="1" smtClean="0"/>
              <a:t>TraversalPosition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ReturnableEvaluator</a:t>
            </a:r>
            <a:r>
              <a:rPr lang="en-US" baseline="0" dirty="0" smtClean="0"/>
              <a:t> can be ALL or custom implementation based on </a:t>
            </a:r>
            <a:r>
              <a:rPr lang="en-US" baseline="0" dirty="0" err="1" smtClean="0"/>
              <a:t>TraversalPosition</a:t>
            </a:r>
            <a:endParaRPr lang="en-US" baseline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364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write scaling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that is trickier with graphs, but if you’ve got an enterprise-scale or read-mostly web-scale system this might not be such a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Write-scaling is not automatic with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4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5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6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7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em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3.emf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“Black Hole” server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0668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Chatty Network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27594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 Point Cut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7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54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976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1" presetClass="emph" presetSubtype="0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9" grpId="0" animBg="1"/>
      <p:bldP spid="40" grpId="0" animBg="1"/>
      <p:bldP spid="38" grpId="0" animBg="1"/>
      <p:bldP spid="38" grpId="1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Blade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Blades are powerful!</a:t>
            </a:r>
          </a:p>
          <a:p>
            <a:r>
              <a:rPr lang="en-US" dirty="0" smtClean="0"/>
              <a:t>A typical blade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1661195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blade’s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4155913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980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21529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we haven’t covered…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373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Neo4j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Kernel extensions</a:t>
            </a:r>
          </a:p>
          <a:p>
            <a:pPr lvl="1"/>
            <a:r>
              <a:rPr lang="en-US" dirty="0" smtClean="0"/>
              <a:t>Add your code to the kernel</a:t>
            </a:r>
          </a:p>
          <a:p>
            <a:r>
              <a:rPr lang="en-US" dirty="0" smtClean="0"/>
              <a:t>REST managed/unmanaged extensions</a:t>
            </a:r>
          </a:p>
          <a:p>
            <a:pPr lvl="1"/>
            <a:r>
              <a:rPr lang="en-US" dirty="0" smtClean="0"/>
              <a:t>Add your code to the server</a:t>
            </a:r>
          </a:p>
          <a:p>
            <a:r>
              <a:rPr lang="en-US" dirty="0" err="1" smtClean="0"/>
              <a:t>Eventing</a:t>
            </a:r>
            <a:r>
              <a:rPr lang="en-US" dirty="0" smtClean="0"/>
              <a:t> inside the database</a:t>
            </a:r>
          </a:p>
          <a:p>
            <a:pPr lvl="1"/>
            <a:r>
              <a:rPr lang="en-US" dirty="0" smtClean="0"/>
              <a:t>Listen for transaction lifecycles and respond</a:t>
            </a:r>
          </a:p>
          <a:p>
            <a:r>
              <a:rPr lang="en-US" dirty="0" smtClean="0"/>
              <a:t>Running HA</a:t>
            </a:r>
          </a:p>
          <a:p>
            <a:pPr lvl="1"/>
            <a:r>
              <a:rPr lang="en-US" dirty="0" smtClean="0"/>
              <a:t>Chef recipes, </a:t>
            </a:r>
            <a:r>
              <a:rPr lang="en-US" dirty="0" err="1" smtClean="0"/>
              <a:t>ZooKeeper</a:t>
            </a:r>
            <a:r>
              <a:rPr lang="en-US" dirty="0" smtClean="0"/>
              <a:t>, Ops hygiene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06353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Spatial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Domain-specific add-on library for Geo computing</a:t>
            </a:r>
          </a:p>
          <a:p>
            <a:r>
              <a:rPr lang="en-US" dirty="0"/>
              <a:t>Storage </a:t>
            </a:r>
            <a:endParaRPr lang="en-US" dirty="0" smtClean="0"/>
          </a:p>
          <a:p>
            <a:pPr lvl="1"/>
            <a:r>
              <a:rPr lang="en-US" dirty="0" smtClean="0"/>
              <a:t>Store </a:t>
            </a:r>
            <a:r>
              <a:rPr lang="en-US" dirty="0"/>
              <a:t>spatial objects in a way that </a:t>
            </a:r>
            <a:r>
              <a:rPr lang="en-US" dirty="0" smtClean="0"/>
              <a:t>supports spatial </a:t>
            </a:r>
            <a:r>
              <a:rPr lang="en-US" dirty="0"/>
              <a:t>requirements</a:t>
            </a:r>
          </a:p>
          <a:p>
            <a:r>
              <a:rPr lang="en-US" dirty="0" smtClean="0"/>
              <a:t>Search</a:t>
            </a:r>
          </a:p>
          <a:p>
            <a:pPr lvl="1"/>
            <a:r>
              <a:rPr lang="en-US" dirty="0" smtClean="0"/>
              <a:t>Index spatial </a:t>
            </a:r>
            <a:r>
              <a:rPr lang="en-US" dirty="0"/>
              <a:t>data for optimal search performance (both time and memory) as well as performance of spatial operations</a:t>
            </a:r>
          </a:p>
          <a:p>
            <a:r>
              <a:rPr lang="en-US" dirty="0" smtClean="0"/>
              <a:t>Operations</a:t>
            </a:r>
          </a:p>
          <a:p>
            <a:pPr lvl="1"/>
            <a:r>
              <a:rPr lang="en-US" dirty="0" smtClean="0"/>
              <a:t>Provide common </a:t>
            </a:r>
            <a:r>
              <a:rPr lang="en-US" dirty="0"/>
              <a:t>spatial operations in the Neo4j </a:t>
            </a:r>
            <a:r>
              <a:rPr lang="en-US" dirty="0" smtClean="0"/>
              <a:t>API</a:t>
            </a:r>
            <a:endParaRPr lang="en-US" dirty="0"/>
          </a:p>
          <a:p>
            <a:r>
              <a:rPr lang="en-US" dirty="0"/>
              <a:t>I/</a:t>
            </a:r>
            <a:r>
              <a:rPr lang="en-US" dirty="0" smtClean="0"/>
              <a:t>O</a:t>
            </a:r>
          </a:p>
          <a:p>
            <a:pPr lvl="1"/>
            <a:r>
              <a:rPr lang="en-US" dirty="0" smtClean="0"/>
              <a:t>Support import </a:t>
            </a:r>
            <a:r>
              <a:rPr lang="en-US" dirty="0"/>
              <a:t>and </a:t>
            </a:r>
            <a:r>
              <a:rPr lang="en-US" dirty="0" smtClean="0"/>
              <a:t>export of </a:t>
            </a:r>
            <a:r>
              <a:rPr lang="en-US" dirty="0"/>
              <a:t>spatial data using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popular </a:t>
            </a:r>
            <a:r>
              <a:rPr lang="en-US" dirty="0"/>
              <a:t>spatial standards </a:t>
            </a:r>
          </a:p>
        </p:txBody>
      </p:sp>
    </p:spTree>
    <p:extLst>
      <p:ext uri="{BB962C8B-B14F-4D97-AF65-F5344CB8AC3E}">
        <p14:creationId xmlns:p14="http://schemas.microsoft.com/office/powerpoint/2010/main" val="412365845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Tinkerpop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Tinkerpop</a:t>
            </a:r>
            <a:r>
              <a:rPr lang="en-US" dirty="0" smtClean="0"/>
              <a:t> stack gives us more ways to interact with </a:t>
            </a:r>
            <a:r>
              <a:rPr lang="en-US" i="1" dirty="0" smtClean="0"/>
              <a:t>most</a:t>
            </a:r>
            <a:r>
              <a:rPr lang="en-US" dirty="0" smtClean="0"/>
              <a:t> graph databases</a:t>
            </a:r>
          </a:p>
          <a:p>
            <a:r>
              <a:rPr lang="en-US" dirty="0" smtClean="0"/>
              <a:t>Standard API</a:t>
            </a:r>
          </a:p>
          <a:p>
            <a:pPr lvl="1"/>
            <a:r>
              <a:rPr lang="en-US" dirty="0" smtClean="0"/>
              <a:t>Based on the Neo4j API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r>
              <a:rPr lang="en-US" dirty="0" smtClean="0"/>
              <a:t>Query Language</a:t>
            </a:r>
          </a:p>
          <a:p>
            <a:pPr lvl="1"/>
            <a:r>
              <a:rPr lang="en-US" dirty="0" smtClean="0"/>
              <a:t>Gremlin – </a:t>
            </a:r>
            <a:r>
              <a:rPr lang="en-US" dirty="0" err="1" smtClean="0"/>
              <a:t>XPath</a:t>
            </a:r>
            <a:r>
              <a:rPr lang="en-US" dirty="0" smtClean="0"/>
              <a:t> for graphs</a:t>
            </a:r>
          </a:p>
          <a:p>
            <a:r>
              <a:rPr lang="en-US" dirty="0" smtClean="0"/>
              <a:t>SPARQL support</a:t>
            </a:r>
          </a:p>
          <a:p>
            <a:r>
              <a:rPr lang="en-US" dirty="0" smtClean="0"/>
              <a:t>RDF Support</a:t>
            </a:r>
          </a:p>
          <a:p>
            <a:r>
              <a:rPr lang="en-US" dirty="0" smtClean="0"/>
              <a:t>And more…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91" y="43641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5278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914809"/>
            <a:ext cx="7772400" cy="1729100"/>
          </a:xfrm>
        </p:spPr>
        <p:txBody>
          <a:bodyPr>
            <a:normAutofit/>
          </a:bodyPr>
          <a:lstStyle/>
          <a:p>
            <a:r>
              <a:rPr lang="en-US" dirty="0" smtClean="0"/>
              <a:t>This is just the beginning...</a:t>
            </a:r>
            <a:br>
              <a:rPr lang="en-US" dirty="0" smtClean="0"/>
            </a:br>
            <a:r>
              <a:rPr lang="en-US" dirty="0" smtClean="0"/>
              <a:t>visit http://neo4j.org for more!</a:t>
            </a:r>
            <a:endParaRPr lang="en-US" sz="7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0"/>
            <a:ext cx="2551545" cy="1275773"/>
          </a:xfrm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58800" y="2444170"/>
            <a:ext cx="7938654" cy="1752600"/>
          </a:xfrm>
        </p:spPr>
        <p:txBody>
          <a:bodyPr/>
          <a:lstStyle/>
          <a:p>
            <a:r>
              <a:rPr lang="en-US" dirty="0"/>
              <a:t>Remember to complete your evaluation </a:t>
            </a:r>
            <a:r>
              <a:rPr lang="en-US" dirty="0" smtClean="0"/>
              <a:t>forms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76063" y="3423227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570006" y="3423224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6927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 smtClean="0"/>
              <a:t>Embeddable </a:t>
            </a:r>
            <a:r>
              <a:rPr lang="en-US" dirty="0"/>
              <a:t>and </a:t>
            </a:r>
            <a:r>
              <a:rPr lang="en-US" dirty="0" smtClean="0"/>
              <a:t>server</a:t>
            </a:r>
          </a:p>
          <a:p>
            <a:r>
              <a:rPr lang="en-US" dirty="0" smtClean="0"/>
              <a:t>Full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</a:t>
            </a:r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9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High </a:t>
            </a:r>
            <a:r>
              <a:rPr lang="en-US" dirty="0"/>
              <a:t>performance graph operations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179927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Domain: Doctor Who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45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new in 1.3?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32B nodes/</a:t>
            </a:r>
            <a:r>
              <a:rPr lang="en-US" dirty="0" err="1" smtClean="0"/>
              <a:t>rels</a:t>
            </a:r>
            <a:r>
              <a:rPr lang="en-US" dirty="0" smtClean="0"/>
              <a:t> and 64B properties</a:t>
            </a:r>
          </a:p>
          <a:p>
            <a:r>
              <a:rPr lang="en-US" dirty="0" smtClean="0"/>
              <a:t>Compact footprint (short string)</a:t>
            </a:r>
          </a:p>
          <a:p>
            <a:r>
              <a:rPr lang="en-US" dirty="0" smtClean="0"/>
              <a:t>New index API</a:t>
            </a:r>
          </a:p>
          <a:p>
            <a:r>
              <a:rPr lang="en-US" dirty="0" smtClean="0"/>
              <a:t>New </a:t>
            </a:r>
            <a:r>
              <a:rPr lang="en-US" dirty="0" err="1" smtClean="0"/>
              <a:t>visualisation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Bigger graph </a:t>
            </a:r>
            <a:r>
              <a:rPr lang="en-US" dirty="0" err="1" smtClean="0"/>
              <a:t>algo</a:t>
            </a:r>
            <a:r>
              <a:rPr lang="en-US" dirty="0" smtClean="0"/>
              <a:t> library</a:t>
            </a:r>
          </a:p>
          <a:p>
            <a:pPr lvl="1"/>
            <a:r>
              <a:rPr lang="en-US" dirty="0" err="1" smtClean="0"/>
              <a:t>Dijkstra</a:t>
            </a:r>
            <a:r>
              <a:rPr lang="en-US" dirty="0" smtClean="0"/>
              <a:t> for shortest paths</a:t>
            </a:r>
          </a:p>
          <a:p>
            <a:r>
              <a:rPr lang="en-US" dirty="0" smtClean="0"/>
              <a:t>Better REST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371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Big news</a:t>
            </a:r>
            <a:r>
              <a:rPr lang="en-US" dirty="0" smtClean="0"/>
              <a:t>: License Changes in 1.3 onwards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Community: </a:t>
            </a:r>
            <a:r>
              <a:rPr lang="en-US" b="1" dirty="0" smtClean="0"/>
              <a:t>GPL</a:t>
            </a:r>
          </a:p>
          <a:p>
            <a:pPr lvl="1"/>
            <a:r>
              <a:rPr lang="en-US" dirty="0" smtClean="0"/>
              <a:t>The core graph </a:t>
            </a:r>
            <a:r>
              <a:rPr lang="en-US" dirty="0" err="1" smtClean="0"/>
              <a:t>db</a:t>
            </a:r>
            <a:r>
              <a:rPr lang="en-US" dirty="0" smtClean="0"/>
              <a:t> functionality, including server, </a:t>
            </a:r>
            <a:r>
              <a:rPr lang="en-US" dirty="0" err="1" smtClean="0"/>
              <a:t>Webadmin</a:t>
            </a:r>
            <a:r>
              <a:rPr lang="en-US" dirty="0" smtClean="0"/>
              <a:t> tool</a:t>
            </a:r>
          </a:p>
          <a:p>
            <a:pPr lvl="1"/>
            <a:r>
              <a:rPr lang="en-US" b="1" u="sng" dirty="0" smtClean="0"/>
              <a:t>Free as in beer</a:t>
            </a:r>
          </a:p>
          <a:p>
            <a:r>
              <a:rPr lang="en-US" dirty="0" smtClean="0"/>
              <a:t>Advanced: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Management features, commercial grade support</a:t>
            </a:r>
          </a:p>
          <a:p>
            <a:r>
              <a:rPr lang="en-US" dirty="0" smtClean="0"/>
              <a:t>Enterprise: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8838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ontara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501" y="1535549"/>
            <a:ext cx="2147413" cy="4237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His Enemies…</a:t>
            </a:r>
            <a:endParaRPr lang="en-US" dirty="0"/>
          </a:p>
        </p:txBody>
      </p:sp>
      <p:pic>
        <p:nvPicPr>
          <p:cNvPr id="6" name="Picture 5" descr="gold dale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552" y="1535549"/>
            <a:ext cx="2314039" cy="4292456"/>
          </a:xfrm>
          <a:prstGeom prst="rect">
            <a:avLst/>
          </a:prstGeom>
        </p:spPr>
      </p:pic>
      <p:pic>
        <p:nvPicPr>
          <p:cNvPr id="7" name="Picture 6" descr="cyberma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00" y="1129001"/>
            <a:ext cx="1844563" cy="464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837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Hello, </a:t>
            </a:r>
            <a:r>
              <a:rPr lang="en-US" dirty="0" err="1" smtClean="0"/>
              <a:t>Timelords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Server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Starting/stopping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"/>
                <a:cs typeface="Calibri"/>
              </a:rPr>
              <a:t>Mac/Linux</a:t>
            </a:r>
          </a:p>
          <a:p>
            <a:r>
              <a:rPr lang="en-US" dirty="0" smtClean="0">
                <a:latin typeface="Courier New"/>
                <a:cs typeface="Courier New"/>
              </a:rPr>
              <a:t>bin/neo4j start</a:t>
            </a:r>
            <a:endParaRPr lang="en-US" dirty="0" smtClean="0"/>
          </a:p>
          <a:p>
            <a:r>
              <a:rPr lang="en-US" dirty="0">
                <a:latin typeface="Courier New"/>
                <a:cs typeface="Courier New"/>
              </a:rPr>
              <a:t>bin/neo4j </a:t>
            </a:r>
            <a:r>
              <a:rPr lang="en-US" dirty="0" smtClean="0">
                <a:latin typeface="Courier New"/>
                <a:cs typeface="Courier New"/>
              </a:rPr>
              <a:t>stop</a:t>
            </a:r>
          </a:p>
          <a:p>
            <a:r>
              <a:rPr lang="en-US" dirty="0" smtClean="0">
                <a:latin typeface="Calibri"/>
                <a:cs typeface="Calibri"/>
              </a:rPr>
              <a:t>Windows</a:t>
            </a:r>
            <a:endParaRPr lang="en-US" dirty="0">
              <a:latin typeface="Calibri"/>
              <a:cs typeface="Calibri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bin</a:t>
            </a:r>
            <a:r>
              <a:rPr lang="en-US" dirty="0">
                <a:latin typeface="Courier New"/>
                <a:cs typeface="Courier New"/>
              </a:rPr>
              <a:t>\Neo4j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Managing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Funky </a:t>
            </a:r>
            <a:r>
              <a:rPr lang="en-US" dirty="0" err="1" smtClean="0">
                <a:latin typeface="Calibri (Body)"/>
                <a:cs typeface="Calibri (Body)"/>
              </a:rPr>
              <a:t>Webadmin</a:t>
            </a:r>
            <a:r>
              <a:rPr lang="en-US" dirty="0" smtClean="0">
                <a:latin typeface="Calibri (Body)"/>
                <a:cs typeface="Calibri (Body)"/>
              </a:rPr>
              <a:t> tool on port 7474 by default</a:t>
            </a:r>
          </a:p>
          <a:p>
            <a:r>
              <a:rPr lang="en-US" sz="2000" dirty="0" smtClean="0">
                <a:latin typeface="Courier New"/>
                <a:cs typeface="Courier New"/>
              </a:rPr>
              <a:t>http://localhost:7474</a:t>
            </a:r>
          </a:p>
        </p:txBody>
      </p:sp>
    </p:spTree>
    <p:extLst>
      <p:ext uri="{BB962C8B-B14F-4D97-AF65-F5344CB8AC3E}">
        <p14:creationId xmlns:p14="http://schemas.microsoft.com/office/powerpoint/2010/main" val="1483737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8"/>
            <a:ext cx="7116618" cy="444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4462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</a:t>
            </a:r>
            <a:r>
              <a:rPr lang="en-US" dirty="0" smtClean="0"/>
              <a:t>relationships</a:t>
            </a:r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Must use transactions to mutate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1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But mutating access is still protected by transactions</a:t>
            </a:r>
          </a:p>
          <a:p>
            <a:pPr lvl="1"/>
            <a:r>
              <a:rPr lang="en-US" dirty="0" smtClean="0"/>
              <a:t>Which cover both index and graph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2909455"/>
            <a:ext cx="85482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GraphDatabaseService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db</a:t>
            </a:r>
            <a:r>
              <a:rPr lang="en-US" dirty="0" smtClean="0">
                <a:latin typeface="Courier New"/>
                <a:cs typeface="Courier New"/>
              </a:rPr>
              <a:t> = …</a:t>
            </a:r>
          </a:p>
          <a:p>
            <a:r>
              <a:rPr lang="en-US" dirty="0" smtClean="0">
                <a:latin typeface="Courier New"/>
                <a:cs typeface="Courier New"/>
              </a:rPr>
              <a:t>Transaction </a:t>
            </a:r>
            <a:r>
              <a:rPr lang="en-US" dirty="0" err="1">
                <a:latin typeface="Courier New"/>
                <a:cs typeface="Courier New"/>
              </a:rPr>
              <a:t>tx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db.beginTx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try </a:t>
            </a: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Node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= </a:t>
            </a:r>
            <a:r>
              <a:rPr lang="en-US" dirty="0" err="1">
                <a:latin typeface="Courier New"/>
                <a:cs typeface="Courier New"/>
              </a:rPr>
              <a:t>db.createNode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>
                <a:latin typeface="Courier New"/>
                <a:cs typeface="Courier New"/>
              </a:rPr>
              <a:t>"name", "Richard Nixon");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db.index</a:t>
            </a:r>
            <a:r>
              <a:rPr lang="en-US" dirty="0">
                <a:latin typeface="Courier New"/>
                <a:cs typeface="Courier New"/>
              </a:rPr>
              <a:t>().</a:t>
            </a:r>
            <a:r>
              <a:rPr lang="en-US" dirty="0" err="1">
                <a:latin typeface="Courier New"/>
                <a:cs typeface="Courier New"/>
              </a:rPr>
              <a:t>forNodes</a:t>
            </a:r>
            <a:r>
              <a:rPr lang="en-US" dirty="0">
                <a:latin typeface="Courier New"/>
                <a:cs typeface="Courier New"/>
              </a:rPr>
              <a:t>("characters").add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"name",</a:t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</a:t>
            </a:r>
            <a:r>
              <a:rPr lang="en-US" dirty="0" err="1" smtClean="0">
                <a:latin typeface="Courier New"/>
                <a:cs typeface="Courier New"/>
              </a:rPr>
              <a:t>nixon.getProperty</a:t>
            </a:r>
            <a:r>
              <a:rPr lang="en-US" dirty="0">
                <a:latin typeface="Courier New"/>
                <a:cs typeface="Courier New"/>
              </a:rPr>
              <a:t>("name"));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tx.success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} </a:t>
            </a:r>
            <a:r>
              <a:rPr lang="en-US" dirty="0">
                <a:latin typeface="Courier New"/>
                <a:cs typeface="Courier New"/>
              </a:rPr>
              <a:t>finally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</a:t>
            </a:r>
            <a:r>
              <a:rPr lang="en-US" dirty="0" err="1">
                <a:latin typeface="Courier New"/>
                <a:cs typeface="Courier New"/>
              </a:rPr>
              <a:t>tx.finish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 smtClean="0">
                <a:latin typeface="Courier New"/>
                <a:cs typeface="Courier New"/>
              </a:rPr>
              <a:t>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98587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For Debugging: </a:t>
            </a:r>
            <a:r>
              <a:rPr lang="en-US" sz="3600" dirty="0" err="1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28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Idiomatic Searches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Mixing Core API and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Indexes are typically used only to provide starting points</a:t>
            </a:r>
          </a:p>
          <a:p>
            <a:r>
              <a:rPr lang="en-US" dirty="0" smtClean="0"/>
              <a:t>Then the heavy work is done by traversing the graph</a:t>
            </a:r>
          </a:p>
          <a:p>
            <a:r>
              <a:rPr lang="en-US" dirty="0" smtClean="0"/>
              <a:t>Can happily mix index operations with graph operations to great effect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949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Simple Traversal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751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Driving </a:t>
            </a:r>
            <a:r>
              <a:rPr lang="en-US" dirty="0" smtClean="0"/>
              <a:t>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APIs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Basic (nodes, relationships)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Imperative</a:t>
            </a:r>
          </a:p>
          <a:p>
            <a:r>
              <a:rPr lang="en-US" dirty="0" smtClean="0"/>
              <a:t>Flexible</a:t>
            </a:r>
          </a:p>
          <a:p>
            <a:pPr lvl="1"/>
            <a:r>
              <a:rPr lang="en-US" dirty="0" smtClean="0"/>
              <a:t>Can easily intermix mutating operations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Traversers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Expressive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Declarative (mostly)</a:t>
            </a:r>
          </a:p>
          <a:p>
            <a:r>
              <a:rPr lang="en-US" dirty="0" smtClean="0"/>
              <a:t>Opinionated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094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Traverser API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Mature</a:t>
            </a:r>
          </a:p>
          <a:p>
            <a:r>
              <a:rPr lang="en-US" dirty="0"/>
              <a:t>Designed for the 80% </a:t>
            </a:r>
            <a:r>
              <a:rPr lang="en-US" dirty="0" smtClean="0"/>
              <a:t>case</a:t>
            </a:r>
          </a:p>
          <a:p>
            <a:r>
              <a:rPr lang="en-US" dirty="0" smtClean="0"/>
              <a:t>In the </a:t>
            </a:r>
            <a:r>
              <a:rPr lang="en-US" b="1" dirty="0" smtClean="0">
                <a:latin typeface="Courier New"/>
                <a:cs typeface="Courier New"/>
              </a:rPr>
              <a:t>org.neo4j.graphdb</a:t>
            </a:r>
            <a:r>
              <a:rPr lang="en-US" dirty="0" smtClean="0"/>
              <a:t> package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Node </a:t>
            </a:r>
            <a:r>
              <a:rPr lang="en-US" sz="2400" dirty="0" err="1" smtClean="0">
                <a:latin typeface="Courier New"/>
                <a:cs typeface="Courier New"/>
              </a:rPr>
              <a:t>daleks</a:t>
            </a:r>
            <a:r>
              <a:rPr lang="en-US" sz="24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Traverser </a:t>
            </a:r>
            <a:r>
              <a:rPr lang="en-US" sz="2400" dirty="0">
                <a:latin typeface="Courier New"/>
                <a:cs typeface="Courier New"/>
              </a:rPr>
              <a:t>t = </a:t>
            </a:r>
            <a:r>
              <a:rPr lang="en-US" sz="2400" dirty="0" err="1">
                <a:latin typeface="Courier New"/>
                <a:cs typeface="Courier New"/>
              </a:rPr>
              <a:t>daleks.traverse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Order.DEPTH_FIRST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StopEvaluator.DEPTH_ONE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ReturnableEvaluator.ALL_BUT_START_NODE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ENEMY_OF,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Direction.OUTGOING</a:t>
            </a:r>
            <a:r>
              <a:rPr lang="en-US" sz="2400" dirty="0" smtClean="0">
                <a:latin typeface="Courier New"/>
                <a:cs typeface="Courier New"/>
              </a:rPr>
              <a:t>)</a:t>
            </a:r>
            <a:r>
              <a:rPr lang="en-US" sz="2400" dirty="0">
                <a:latin typeface="Courier New"/>
                <a:cs typeface="Courier New"/>
              </a:rPr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3973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“New” Traverser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(At least) Two Traverser APIs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Neo4j has abstracted the notion of traversers into frameworks</a:t>
            </a:r>
          </a:p>
          <a:p>
            <a:endParaRPr lang="en-US" dirty="0" smtClean="0"/>
          </a:p>
          <a:p>
            <a:r>
              <a:rPr lang="en-US" dirty="0" smtClean="0"/>
              <a:t>There are two of these</a:t>
            </a:r>
          </a:p>
          <a:p>
            <a:pPr lvl="1"/>
            <a:r>
              <a:rPr lang="en-US" dirty="0" smtClean="0"/>
              <a:t>And development is active</a:t>
            </a:r>
          </a:p>
          <a:p>
            <a:pPr lvl="1"/>
            <a:r>
              <a:rPr lang="en-US" dirty="0" smtClean="0"/>
              <a:t>No “one framework to rule them all” yet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23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“New” Traverser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9398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Newer (obviously!)</a:t>
            </a:r>
          </a:p>
          <a:p>
            <a:r>
              <a:rPr lang="en-US" dirty="0"/>
              <a:t>Designed for the 95% use </a:t>
            </a:r>
            <a:r>
              <a:rPr lang="en-US" dirty="0" smtClean="0"/>
              <a:t>case</a:t>
            </a:r>
          </a:p>
          <a:p>
            <a:r>
              <a:rPr lang="en-US" dirty="0"/>
              <a:t>In the </a:t>
            </a:r>
            <a:r>
              <a:rPr lang="en-US" b="1" dirty="0" smtClean="0">
                <a:latin typeface="Courier New"/>
                <a:cs typeface="Courier New"/>
              </a:rPr>
              <a:t>org.neo4j.graphdb.traversal</a:t>
            </a:r>
            <a:r>
              <a:rPr lang="en-US" dirty="0" smtClean="0"/>
              <a:t> package</a:t>
            </a:r>
            <a:endParaRPr lang="en-US" dirty="0"/>
          </a:p>
          <a:p>
            <a:r>
              <a:rPr lang="en-US" dirty="0"/>
              <a:t>Written in </a:t>
            </a:r>
            <a:r>
              <a:rPr lang="en-US" dirty="0" err="1" smtClean="0"/>
              <a:t>Swedlish</a:t>
            </a:r>
            <a:r>
              <a:rPr lang="en-US" dirty="0" smtClean="0"/>
              <a:t>, fluent API design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128819"/>
            <a:ext cx="8612909" cy="3151910"/>
          </a:xfrm>
          <a:prstGeom prst="rect">
            <a:avLst/>
          </a:prstGeom>
          <a:noFill/>
        </p:spPr>
        <p:txBody>
          <a:bodyPr wrap="square" rtlCol="0">
            <a:normAutofit fontScale="775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().expand(</a:t>
            </a:r>
          </a:p>
          <a:p>
            <a:r>
              <a:rPr lang="en-US" dirty="0">
                <a:latin typeface="Courier New"/>
                <a:cs typeface="Courier New"/>
              </a:rPr>
              <a:t>                       </a:t>
            </a:r>
            <a:r>
              <a:rPr lang="en-US" dirty="0" err="1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											</a:t>
            </a:r>
            <a:r>
              <a:rPr lang="en-US" dirty="0" err="1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))</a:t>
            </a:r>
          </a:p>
          <a:p>
            <a:r>
              <a:rPr lang="en-US" dirty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r>
              <a:rPr lang="en-US" dirty="0">
                <a:latin typeface="Courier New"/>
                <a:cs typeface="Courier New"/>
              </a:rPr>
              <a:t>    // Only include if we're at depth 2, for enemy-of-enemy</a:t>
            </a:r>
          </a:p>
          <a:p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8353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</a:t>
            </a:r>
            <a:r>
              <a:rPr lang="en-US" dirty="0" smtClean="0"/>
              <a:t>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939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</a:t>
            </a:r>
            <a:r>
              <a:rPr lang="en-US" dirty="0" smtClean="0"/>
              <a:t>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</a:t>
            </a:r>
            <a:r>
              <a:rPr lang="en-US" dirty="0" smtClean="0"/>
              <a:t>Nine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smtClean="0"/>
              <a:t> </a:t>
            </a:r>
            <a:r>
              <a:rPr lang="en-US" smtClean="0"/>
              <a:t>Ten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Spring </a:t>
            </a:r>
            <a:r>
              <a:rPr lang="en-US" smtClean="0"/>
              <a:t>Data Graph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026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088694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15687</TotalTime>
  <Words>4740</Words>
  <Application>Microsoft Macintosh PowerPoint</Application>
  <PresentationFormat>On-screen Show (4:3)</PresentationFormat>
  <Paragraphs>843</Paragraphs>
  <Slides>113</Slides>
  <Notes>41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113</vt:i4>
      </vt:variant>
    </vt:vector>
  </HeadingPairs>
  <TitlesOfParts>
    <vt:vector size="114" baseType="lpstr">
      <vt:lpstr>Office Theme</vt:lpstr>
      <vt:lpstr>PowerPoint Presentation</vt:lpstr>
      <vt:lpstr>A Programmatic Introduction to Neo4j</vt:lpstr>
      <vt:lpstr>Logistics</vt:lpstr>
      <vt:lpstr>Our Domain: Doctor Who</vt:lpstr>
      <vt:lpstr>And His Enemies…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What’s new in 1.3?</vt:lpstr>
      <vt:lpstr>Big news: License Changes in 1.3 onwards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Neo4j Server</vt:lpstr>
      <vt:lpstr>Demo</vt:lpstr>
      <vt:lpstr>Goals</vt:lpstr>
      <vt:lpstr>Koan 2</vt:lpstr>
      <vt:lpstr>Core API</vt:lpstr>
      <vt:lpstr>Koan 3</vt:lpstr>
      <vt:lpstr>Graphs are self-indexing</vt:lpstr>
      <vt:lpstr>Indexing a Graph?</vt:lpstr>
      <vt:lpstr>No free lunch</vt:lpstr>
      <vt:lpstr>Lucene</vt:lpstr>
      <vt:lpstr>Creating a Node Index</vt:lpstr>
      <vt:lpstr>Creating a Relationship Index</vt:lpstr>
      <vt:lpstr>Exact Matches</vt:lpstr>
      <vt:lpstr>Query Matches</vt:lpstr>
      <vt:lpstr>Must use transactions to mutate indexes</vt:lpstr>
      <vt:lpstr>For Debugging: Neoclipse Supports Indexes</vt:lpstr>
      <vt:lpstr>Koan Four</vt:lpstr>
      <vt:lpstr>Mixing Core API and Indexes</vt:lpstr>
      <vt:lpstr>Koan Five</vt:lpstr>
      <vt:lpstr>Comparing APIs</vt:lpstr>
      <vt:lpstr>Simple Traverser API</vt:lpstr>
      <vt:lpstr>Koan Six</vt:lpstr>
      <vt:lpstr>(At least) Two Traverser APIs</vt:lpstr>
      <vt:lpstr>“New” Traverser API</vt:lpstr>
      <vt:lpstr>Koan Seven</vt:lpstr>
      <vt:lpstr>Koan Eight</vt:lpstr>
      <vt:lpstr>Koan Nine</vt:lpstr>
      <vt:lpstr>Koan Ten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“Black Hole” server</vt:lpstr>
      <vt:lpstr>Chatty Network</vt:lpstr>
      <vt:lpstr>Minimal Point Cut</vt:lpstr>
      <vt:lpstr>So how do we scale Neo4j?</vt:lpstr>
      <vt:lpstr>Neo4j Logical Architecture</vt:lpstr>
      <vt:lpstr>A Humble Blade</vt:lpstr>
      <vt:lpstr>Cache Sharding</vt:lpstr>
      <vt:lpstr>Consistent Routing</vt:lpstr>
      <vt:lpstr>Domain-specific sharding</vt:lpstr>
      <vt:lpstr>What we haven’t covered…</vt:lpstr>
      <vt:lpstr>Advanced Neo4j Topics</vt:lpstr>
      <vt:lpstr>Neo4j Spatial</vt:lpstr>
      <vt:lpstr>Tinkerpop</vt:lpstr>
      <vt:lpstr>This is just the beginning... visit http://neo4j.org for more!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273</cp:revision>
  <dcterms:created xsi:type="dcterms:W3CDTF">2011-03-08T13:24:17Z</dcterms:created>
  <dcterms:modified xsi:type="dcterms:W3CDTF">2011-05-03T15:50:26Z</dcterms:modified>
</cp:coreProperties>
</file>

<file path=docProps/thumbnail.jpeg>
</file>